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302" r:id="rId6"/>
    <p:sldId id="305" r:id="rId7"/>
    <p:sldId id="262" r:id="rId8"/>
    <p:sldId id="309" r:id="rId9"/>
    <p:sldId id="303" r:id="rId10"/>
    <p:sldId id="307" r:id="rId11"/>
    <p:sldId id="318" r:id="rId12"/>
    <p:sldId id="265" r:id="rId13"/>
    <p:sldId id="313" r:id="rId14"/>
    <p:sldId id="310" r:id="rId15"/>
    <p:sldId id="312" r:id="rId16"/>
    <p:sldId id="316" r:id="rId17"/>
    <p:sldId id="319" r:id="rId18"/>
    <p:sldId id="317" r:id="rId19"/>
    <p:sldId id="322" r:id="rId20"/>
    <p:sldId id="323" r:id="rId21"/>
  </p:sldIdLst>
  <p:sldSz cx="9144000" cy="5143500" type="screen16x9"/>
  <p:notesSz cx="6858000" cy="9144000"/>
  <p:embeddedFontLst>
    <p:embeddedFont>
      <p:font typeface="Bebas Neue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Economica" panose="020B0604020202020204" charset="0"/>
      <p:regular r:id="rId28"/>
      <p:bold r:id="rId29"/>
      <p:italic r:id="rId30"/>
      <p:boldItalic r:id="rId31"/>
    </p:embeddedFont>
    <p:embeddedFont>
      <p:font typeface="Helvetica Neue" panose="020B0604020202020204" charset="0"/>
      <p:regular r:id="rId32"/>
      <p:bold r:id="rId33"/>
      <p:italic r:id="rId34"/>
      <p:boldItalic r:id="rId35"/>
    </p:embeddedFont>
    <p:embeddedFont>
      <p:font typeface="Merriweather" panose="00000500000000000000" pitchFamily="2" charset="0"/>
      <p:regular r:id="rId36"/>
      <p:bold r:id="rId37"/>
      <p:italic r:id="rId38"/>
      <p:boldItalic r:id="rId39"/>
    </p:embeddedFont>
    <p:embeddedFont>
      <p:font typeface="Nixie One" panose="020B060402020202020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AEC"/>
    <a:srgbClr val="0E293C"/>
    <a:srgbClr val="849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AE415F-F39A-4EA0-8F3E-26829A441676}">
  <a:tblStyle styleId="{BAAE415F-F39A-4EA0-8F3E-26829A44167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A7EA2E09-616F-4438-952F-2BBE40408D78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500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509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751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628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888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3" name="Google Shape;58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387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543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88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242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639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2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0" name="Google Shape;20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2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2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4" name="Google Shape;24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Google Shape;32;p2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33" name="Google Shape;33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3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body" idx="2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" name="Google Shape;48;p3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49" name="Google Shape;49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51;p3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" name="Google Shape;52;p3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53" name="Google Shape;53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61;p3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62" name="Google Shape;62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" name="Google Shape;71;p3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72" name="Google Shape;72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4"/>
          <p:cNvSpPr txBox="1"/>
          <p:nvPr/>
        </p:nvSpPr>
        <p:spPr>
          <a:xfrm>
            <a:off x="3134106" y="4915138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i="0" u="none" strike="noStrike" cap="none">
                <a:solidFill>
                  <a:srgbClr val="FEFEFE"/>
                </a:solidFill>
                <a:latin typeface="Economica"/>
                <a:ea typeface="Economica"/>
                <a:cs typeface="Economica"/>
                <a:sym typeface="Economica"/>
              </a:rPr>
              <a:t>www.youtube.com/powerupwithpowerpoint</a:t>
            </a:r>
            <a:endParaRPr sz="1050" b="1" i="0" u="none" strike="noStrike" cap="none">
              <a:solidFill>
                <a:srgbClr val="FEFEFE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88;p5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5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5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5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5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" name="Google Shape;95;p5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96" name="Google Shape;96;p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p5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" name="Google Shape;99;p5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100" name="Google Shape;100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" name="Google Shape;108;p5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109" name="Google Shape;109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5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" name="Google Shape;118;p5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119" name="Google Shape;119;p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5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6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6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6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6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6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6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6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6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6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1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" name="Google Shape;302;p11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" name="Google Shape;303;p11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4" name="Google Shape;304;p11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1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1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1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308;p11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309" name="Google Shape;309;p1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11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Google Shape;312;p11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313" name="Google Shape;313;p1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11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22" name="Google Shape;322;p1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6" name="Google Shape;326;p11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1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1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1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1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1" name="Google Shape;331;p11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332" name="Google Shape;332;p1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8" name="Google Shape;338;p11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7" r:id="rId6"/>
  </p:sldLayoutIdLst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jp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jp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jp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umpir.ump.edu.my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2"/>
          <p:cNvSpPr txBox="1">
            <a:spLocks noGrp="1"/>
          </p:cNvSpPr>
          <p:nvPr>
            <p:ph type="title"/>
          </p:nvPr>
        </p:nvSpPr>
        <p:spPr>
          <a:xfrm>
            <a:off x="1334124" y="2106118"/>
            <a:ext cx="6310597" cy="132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RFID based Attendance    Monitoring System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44" name="Google Shape;344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2D694-C3A5-4A50-817F-B2562961F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"/>
          <p:cNvSpPr txBox="1">
            <a:spLocks noGrp="1"/>
          </p:cNvSpPr>
          <p:nvPr>
            <p:ph type="ctrTitle" idx="4294967295"/>
          </p:nvPr>
        </p:nvSpPr>
        <p:spPr>
          <a:xfrm>
            <a:off x="1236567" y="788856"/>
            <a:ext cx="370162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IN" sz="5400" b="0" i="0" u="none" strike="noStrike" cap="none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RFID</a:t>
            </a:r>
          </a:p>
        </p:txBody>
      </p:sp>
      <p:sp>
        <p:nvSpPr>
          <p:cNvPr id="417" name="Google Shape;417;p19"/>
          <p:cNvSpPr txBox="1">
            <a:spLocks noGrp="1"/>
          </p:cNvSpPr>
          <p:nvPr>
            <p:ph type="body" idx="4294967295"/>
          </p:nvPr>
        </p:nvSpPr>
        <p:spPr>
          <a:xfrm>
            <a:off x="930539" y="2009918"/>
            <a:ext cx="6976894" cy="258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-IN" dirty="0"/>
              <a:t>Provides an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Unique</a:t>
            </a:r>
            <a:r>
              <a:rPr lang="en-IN" dirty="0"/>
              <a:t> ID.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Line of Sight </a:t>
            </a:r>
            <a:r>
              <a:rPr lang="en-IN" dirty="0"/>
              <a:t>not required.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Contactless</a:t>
            </a:r>
            <a:r>
              <a:rPr lang="en-IN" dirty="0"/>
              <a:t> information sharing.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Battery-less</a:t>
            </a:r>
            <a:r>
              <a:rPr lang="en-IN" dirty="0"/>
              <a:t> operation.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/>
              <a:t>Can detect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through obstacles</a:t>
            </a:r>
            <a:r>
              <a:rPr lang="en-IN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IN" dirty="0"/>
          </a:p>
        </p:txBody>
      </p:sp>
      <p:sp>
        <p:nvSpPr>
          <p:cNvPr id="419" name="Google Shape;419;p19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05924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10</a:t>
            </a:fld>
            <a:r>
              <a:rPr lang="en-US" b="1" dirty="0">
                <a:solidFill>
                  <a:srgbClr val="6DDCEE"/>
                </a:solidFill>
              </a:rPr>
              <a:t> | Theory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09E47-171B-4120-AC3E-D82A66523E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80" t="12953" r="15963" b="12636"/>
          <a:stretch/>
        </p:blipFill>
        <p:spPr>
          <a:xfrm>
            <a:off x="3040684" y="669486"/>
            <a:ext cx="1223144" cy="1159800"/>
          </a:xfrm>
          <a:prstGeom prst="rect">
            <a:avLst/>
          </a:prstGeom>
        </p:spPr>
      </p:pic>
      <p:sp>
        <p:nvSpPr>
          <p:cNvPr id="6" name="Google Shape;417;p19">
            <a:extLst>
              <a:ext uri="{FF2B5EF4-FFF2-40B4-BE49-F238E27FC236}">
                <a16:creationId xmlns:a16="http://schemas.microsoft.com/office/drawing/2014/main" id="{92B6D113-C9A4-4993-B556-9FB58064DECD}"/>
              </a:ext>
            </a:extLst>
          </p:cNvPr>
          <p:cNvSpPr txBox="1">
            <a:spLocks/>
          </p:cNvSpPr>
          <p:nvPr/>
        </p:nvSpPr>
        <p:spPr>
          <a:xfrm>
            <a:off x="3830694" y="2009918"/>
            <a:ext cx="5052523" cy="2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>
                <a:solidFill>
                  <a:schemeClr val="accent6">
                    <a:lumMod val="60000"/>
                    <a:lumOff val="40000"/>
                  </a:schemeClr>
                </a:solidFill>
              </a:rPr>
              <a:t>Open-source</a:t>
            </a:r>
            <a:r>
              <a:rPr lang="en-IN"/>
              <a:t> in hardware and software and </a:t>
            </a:r>
            <a:r>
              <a:rPr lang="en-IN">
                <a:solidFill>
                  <a:schemeClr val="accent6">
                    <a:lumMod val="60000"/>
                    <a:lumOff val="40000"/>
                  </a:schemeClr>
                </a:solidFill>
              </a:rPr>
              <a:t>Inexpensive</a:t>
            </a:r>
            <a:r>
              <a:rPr lang="en-IN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>
                <a:solidFill>
                  <a:schemeClr val="accent6">
                    <a:lumMod val="60000"/>
                    <a:lumOff val="40000"/>
                  </a:schemeClr>
                </a:solidFill>
              </a:rPr>
              <a:t>Does not require </a:t>
            </a:r>
            <a:r>
              <a:rPr lang="en-IN"/>
              <a:t>an external programmer.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/>
              <a:t>Arduino IDE is </a:t>
            </a:r>
            <a:r>
              <a:rPr lang="en-IN">
                <a:solidFill>
                  <a:schemeClr val="accent6">
                    <a:lumMod val="60000"/>
                    <a:lumOff val="40000"/>
                  </a:schemeClr>
                </a:solidFill>
              </a:rPr>
              <a:t>supported in almost every OS</a:t>
            </a:r>
            <a:r>
              <a:rPr lang="en-IN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>
                <a:solidFill>
                  <a:schemeClr val="accent6">
                    <a:lumMod val="60000"/>
                    <a:lumOff val="40000"/>
                  </a:schemeClr>
                </a:solidFill>
              </a:rPr>
              <a:t>Ease of Programming.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/>
              <a:t>A very </a:t>
            </a:r>
            <a:r>
              <a:rPr lang="en-IN">
                <a:solidFill>
                  <a:schemeClr val="accent6">
                    <a:lumMod val="60000"/>
                    <a:lumOff val="40000"/>
                  </a:schemeClr>
                </a:solidFill>
              </a:rPr>
              <a:t>large</a:t>
            </a:r>
            <a:r>
              <a:rPr lang="en-IN"/>
              <a:t> and </a:t>
            </a:r>
            <a:r>
              <a:rPr lang="en-IN">
                <a:solidFill>
                  <a:schemeClr val="accent6">
                    <a:lumMod val="60000"/>
                    <a:lumOff val="40000"/>
                  </a:schemeClr>
                </a:solidFill>
              </a:rPr>
              <a:t>growing</a:t>
            </a:r>
            <a:r>
              <a:rPr lang="en-IN"/>
              <a:t> </a:t>
            </a:r>
            <a:r>
              <a:rPr lang="en-IN">
                <a:solidFill>
                  <a:schemeClr val="accent6">
                    <a:lumMod val="60000"/>
                    <a:lumOff val="40000"/>
                  </a:schemeClr>
                </a:solidFill>
              </a:rPr>
              <a:t>community</a:t>
            </a:r>
            <a:r>
              <a:rPr lang="en-IN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IN" dirty="0"/>
          </a:p>
        </p:txBody>
      </p:sp>
      <p:sp>
        <p:nvSpPr>
          <p:cNvPr id="7" name="Google Shape;416;p19">
            <a:extLst>
              <a:ext uri="{FF2B5EF4-FFF2-40B4-BE49-F238E27FC236}">
                <a16:creationId xmlns:a16="http://schemas.microsoft.com/office/drawing/2014/main" id="{DBB85FFB-DF18-479A-884A-688AC76096FD}"/>
              </a:ext>
            </a:extLst>
          </p:cNvPr>
          <p:cNvSpPr txBox="1">
            <a:spLocks/>
          </p:cNvSpPr>
          <p:nvPr/>
        </p:nvSpPr>
        <p:spPr>
          <a:xfrm>
            <a:off x="4418986" y="788856"/>
            <a:ext cx="370162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5400" dirty="0"/>
              <a:t>Arduino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E8F1EF-A073-454A-8EC0-6F4CF276E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21" y="1040688"/>
            <a:ext cx="1214896" cy="826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F6B8D4-2A3A-4BC8-9DD8-C3B9868AA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859" y="60278"/>
            <a:ext cx="970646" cy="5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7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"/>
          <p:cNvSpPr txBox="1">
            <a:spLocks noGrp="1"/>
          </p:cNvSpPr>
          <p:nvPr>
            <p:ph type="ctrTitle" idx="4294967295"/>
          </p:nvPr>
        </p:nvSpPr>
        <p:spPr>
          <a:xfrm>
            <a:off x="930539" y="785232"/>
            <a:ext cx="191049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IN" sz="5400" b="0" i="0" u="none" strike="noStrike" cap="none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LoRa</a:t>
            </a:r>
          </a:p>
        </p:txBody>
      </p:sp>
      <p:sp>
        <p:nvSpPr>
          <p:cNvPr id="417" name="Google Shape;417;p19"/>
          <p:cNvSpPr txBox="1">
            <a:spLocks noGrp="1"/>
          </p:cNvSpPr>
          <p:nvPr>
            <p:ph type="body" idx="4294967295"/>
          </p:nvPr>
        </p:nvSpPr>
        <p:spPr>
          <a:xfrm>
            <a:off x="930539" y="2009918"/>
            <a:ext cx="3641461" cy="258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-IN" dirty="0"/>
              <a:t>Provides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deep indoor coverage</a:t>
            </a:r>
            <a:r>
              <a:rPr lang="en-IN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Low-power.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Low-cost</a:t>
            </a:r>
            <a:r>
              <a:rPr lang="en-IN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High capacity</a:t>
            </a:r>
            <a:r>
              <a:rPr lang="en-IN" dirty="0"/>
              <a:t>.</a:t>
            </a:r>
          </a:p>
        </p:txBody>
      </p:sp>
      <p:sp>
        <p:nvSpPr>
          <p:cNvPr id="419" name="Google Shape;419;p19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05924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b="1" smtClean="0">
                <a:solidFill>
                  <a:srgbClr val="6DDCEE"/>
                </a:solidFill>
              </a:rPr>
              <a:t>11</a:t>
            </a:fld>
            <a:r>
              <a:rPr lang="en" b="1" dirty="0">
                <a:solidFill>
                  <a:srgbClr val="6DDCEE"/>
                </a:solidFill>
              </a:rPr>
              <a:t> | Theory</a:t>
            </a:r>
            <a:endParaRPr b="1" dirty="0">
              <a:solidFill>
                <a:srgbClr val="6DDCEE"/>
              </a:solidFill>
            </a:endParaRPr>
          </a:p>
        </p:txBody>
      </p:sp>
      <p:sp>
        <p:nvSpPr>
          <p:cNvPr id="6" name="Google Shape;417;p19">
            <a:extLst>
              <a:ext uri="{FF2B5EF4-FFF2-40B4-BE49-F238E27FC236}">
                <a16:creationId xmlns:a16="http://schemas.microsoft.com/office/drawing/2014/main" id="{92B6D113-C9A4-4993-B556-9FB58064DECD}"/>
              </a:ext>
            </a:extLst>
          </p:cNvPr>
          <p:cNvSpPr txBox="1">
            <a:spLocks/>
          </p:cNvSpPr>
          <p:nvPr/>
        </p:nvSpPr>
        <p:spPr>
          <a:xfrm>
            <a:off x="4572000" y="2009918"/>
            <a:ext cx="4311217" cy="2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/>
              <a:t>It is a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16x2</a:t>
            </a:r>
            <a:r>
              <a:rPr lang="en-IN" dirty="0"/>
              <a:t> LCD.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/>
              <a:t>Provides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visual info</a:t>
            </a:r>
            <a:r>
              <a:rPr lang="en-IN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/>
              <a:t>Uses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I2C</a:t>
            </a:r>
            <a:r>
              <a:rPr lang="en-IN" dirty="0"/>
              <a:t> protocol.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Depicts status </a:t>
            </a:r>
            <a:r>
              <a:rPr lang="en-IN" dirty="0"/>
              <a:t>of the process.</a:t>
            </a:r>
          </a:p>
        </p:txBody>
      </p:sp>
      <p:sp>
        <p:nvSpPr>
          <p:cNvPr id="7" name="Google Shape;416;p19">
            <a:extLst>
              <a:ext uri="{FF2B5EF4-FFF2-40B4-BE49-F238E27FC236}">
                <a16:creationId xmlns:a16="http://schemas.microsoft.com/office/drawing/2014/main" id="{DBB85FFB-DF18-479A-884A-688AC76096FD}"/>
              </a:ext>
            </a:extLst>
          </p:cNvPr>
          <p:cNvSpPr txBox="1">
            <a:spLocks/>
          </p:cNvSpPr>
          <p:nvPr/>
        </p:nvSpPr>
        <p:spPr>
          <a:xfrm>
            <a:off x="5401708" y="785232"/>
            <a:ext cx="19104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5400" dirty="0"/>
              <a:t>LCD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F6B8D4-2A3A-4BC8-9DD8-C3B9868AA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9BFBCA-FA7F-42D7-A36F-80291F0DCD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35636" y="1029426"/>
            <a:ext cx="1388745" cy="8332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CFAF67-B111-40AF-9896-9D511CFE2A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04"/>
          <a:stretch/>
        </p:blipFill>
        <p:spPr>
          <a:xfrm>
            <a:off x="7050148" y="1103822"/>
            <a:ext cx="1714570" cy="7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0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1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3290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800" b="1"/>
              <a:t>WORKING</a:t>
            </a:r>
            <a:endParaRPr sz="4800" b="1"/>
          </a:p>
        </p:txBody>
      </p:sp>
      <p:sp>
        <p:nvSpPr>
          <p:cNvPr id="432" name="Google Shape;432;p21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3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9DEC4-7988-4B1D-9B07-B574543F9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"/>
          <p:cNvSpPr txBox="1">
            <a:spLocks noGrp="1"/>
          </p:cNvSpPr>
          <p:nvPr>
            <p:ph type="ctrTitle" idx="4294967295"/>
          </p:nvPr>
        </p:nvSpPr>
        <p:spPr>
          <a:xfrm>
            <a:off x="2041662" y="514810"/>
            <a:ext cx="4802074" cy="55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" b="0" i="0" u="none" strike="noStrike" cap="none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Reading info from the RFID Card</a:t>
            </a:r>
            <a:endParaRPr b="0" i="0" u="none" strike="noStrike" cap="none" dirty="0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419" name="Google Shape;419;p19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10244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13</a:t>
            </a:fld>
            <a:r>
              <a:rPr lang="en-US" b="1" dirty="0">
                <a:solidFill>
                  <a:srgbClr val="6DDCEE"/>
                </a:solidFill>
              </a:rPr>
              <a:t> | Working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90CA7-E245-4878-B5FA-48ACD972C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565" b="308"/>
          <a:stretch/>
        </p:blipFill>
        <p:spPr>
          <a:xfrm>
            <a:off x="5610272" y="1516378"/>
            <a:ext cx="2466928" cy="2690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23A012-F7F5-4853-9F27-319F71228FED}"/>
              </a:ext>
            </a:extLst>
          </p:cNvPr>
          <p:cNvSpPr txBox="1"/>
          <p:nvPr/>
        </p:nvSpPr>
        <p:spPr>
          <a:xfrm>
            <a:off x="1921051" y="4533900"/>
            <a:ext cx="5774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6DAEC"/>
                </a:solidFill>
              </a:rPr>
              <a:t>Picture showing the RFID reader detecting and printing the Tag value.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0385BA-9376-4D8A-9AF3-37E5ED1D11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102"/>
          <a:stretch/>
        </p:blipFill>
        <p:spPr>
          <a:xfrm rot="16200000">
            <a:off x="1565746" y="289723"/>
            <a:ext cx="2690188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5F12C-E391-4D23-8FD6-DC6580623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"/>
          <p:cNvSpPr txBox="1">
            <a:spLocks noGrp="1"/>
          </p:cNvSpPr>
          <p:nvPr>
            <p:ph type="ctrTitle" idx="4294967295"/>
          </p:nvPr>
        </p:nvSpPr>
        <p:spPr>
          <a:xfrm>
            <a:off x="2018403" y="647246"/>
            <a:ext cx="5482974" cy="622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US" b="0" i="0" u="none" strike="noStrike" cap="none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Communicating using LoRa</a:t>
            </a:r>
          </a:p>
        </p:txBody>
      </p:sp>
      <p:sp>
        <p:nvSpPr>
          <p:cNvPr id="417" name="Google Shape;417;p19"/>
          <p:cNvSpPr txBox="1">
            <a:spLocks noGrp="1"/>
          </p:cNvSpPr>
          <p:nvPr>
            <p:ph type="body" idx="4294967295"/>
          </p:nvPr>
        </p:nvSpPr>
        <p:spPr>
          <a:xfrm>
            <a:off x="1116000" y="1124753"/>
            <a:ext cx="7959420" cy="559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IN" dirty="0"/>
              <a:t>The LoRa module is used to send and receive data packets to and from end nodes.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IN" dirty="0"/>
              <a:t>The same is shown below:</a:t>
            </a:r>
            <a:endParaRPr lang="en-US" dirty="0"/>
          </a:p>
        </p:txBody>
      </p:sp>
      <p:sp>
        <p:nvSpPr>
          <p:cNvPr id="419" name="Google Shape;419;p19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10244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14</a:t>
            </a:fld>
            <a:r>
              <a:rPr lang="en-US" b="1" dirty="0">
                <a:solidFill>
                  <a:srgbClr val="6DDCEE"/>
                </a:solidFill>
              </a:rPr>
              <a:t> | Working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EE19D0-3189-44A2-AA4E-947A0FE25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" t="1" r="50396" b="28902"/>
          <a:stretch/>
        </p:blipFill>
        <p:spPr>
          <a:xfrm>
            <a:off x="675869" y="1938484"/>
            <a:ext cx="3355774" cy="24582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08E74A-6AA4-45CE-BB81-280CA05F97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107" b="47091"/>
          <a:stretch/>
        </p:blipFill>
        <p:spPr>
          <a:xfrm>
            <a:off x="4759890" y="1938484"/>
            <a:ext cx="3355774" cy="24582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F21B7E-B442-4A06-814C-589A73610938}"/>
              </a:ext>
            </a:extLst>
          </p:cNvPr>
          <p:cNvSpPr txBox="1"/>
          <p:nvPr/>
        </p:nvSpPr>
        <p:spPr>
          <a:xfrm>
            <a:off x="550471" y="4531061"/>
            <a:ext cx="3606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6DAEC"/>
                </a:solidFill>
              </a:rPr>
              <a:t>Figure showing LoRa sending data packets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1283A8-945F-4D67-85FD-C14C97F17B19}"/>
              </a:ext>
            </a:extLst>
          </p:cNvPr>
          <p:cNvSpPr txBox="1"/>
          <p:nvPr/>
        </p:nvSpPr>
        <p:spPr>
          <a:xfrm>
            <a:off x="4597365" y="4541521"/>
            <a:ext cx="36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6DAEC"/>
                </a:solidFill>
              </a:rPr>
              <a:t>Figure showing LoRa receiving data packets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25DB1-E92A-4AA8-B5E1-A557A62B9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"/>
          <p:cNvSpPr txBox="1">
            <a:spLocks noGrp="1"/>
          </p:cNvSpPr>
          <p:nvPr>
            <p:ph type="ctrTitle" idx="4294967295"/>
          </p:nvPr>
        </p:nvSpPr>
        <p:spPr>
          <a:xfrm>
            <a:off x="2051081" y="520098"/>
            <a:ext cx="447926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" sz="5400" b="0" i="0" u="none" strike="noStrike" cap="none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Customising the LCD</a:t>
            </a:r>
            <a:endParaRPr sz="5400" b="0" i="0" u="none" strike="noStrike" cap="none" dirty="0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417" name="Google Shape;417;p19"/>
          <p:cNvSpPr txBox="1">
            <a:spLocks noGrp="1"/>
          </p:cNvSpPr>
          <p:nvPr>
            <p:ph type="body" idx="4294967295"/>
          </p:nvPr>
        </p:nvSpPr>
        <p:spPr>
          <a:xfrm>
            <a:off x="183252" y="1505575"/>
            <a:ext cx="5022348" cy="2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IN" dirty="0"/>
              <a:t>We are able to customise the LCD based on our needs like: 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-IN" dirty="0"/>
              <a:t>Displaying a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Welcome</a:t>
            </a:r>
            <a:r>
              <a:rPr lang="en-IN" dirty="0"/>
              <a:t>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message.</a:t>
            </a:r>
            <a:endParaRPr lang="en-IN" dirty="0"/>
          </a:p>
          <a:p>
            <a:pPr marL="285750" lvl="0" indent="-2857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Status</a:t>
            </a:r>
            <a:r>
              <a:rPr lang="en-IN" dirty="0"/>
              <a:t> of the process.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-IN" dirty="0"/>
              <a:t>Necessary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numbers and values</a:t>
            </a:r>
            <a:r>
              <a:rPr lang="en-IN" dirty="0"/>
              <a:t>.</a:t>
            </a:r>
          </a:p>
        </p:txBody>
      </p:sp>
      <p:sp>
        <p:nvSpPr>
          <p:cNvPr id="419" name="Google Shape;419;p19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10244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15</a:t>
            </a:fld>
            <a:r>
              <a:rPr lang="en-US" b="1" dirty="0">
                <a:solidFill>
                  <a:srgbClr val="6DDCEE"/>
                </a:solidFill>
              </a:rPr>
              <a:t> | Working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754129-4599-4329-9C36-43A8337C41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39" t="35416" r="19519" b="36448"/>
          <a:stretch/>
        </p:blipFill>
        <p:spPr>
          <a:xfrm>
            <a:off x="5551199" y="929576"/>
            <a:ext cx="3338963" cy="1161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4F078F-2E79-42CA-92DB-2A20463DA4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00" t="36396" r="19100" b="35188"/>
          <a:stretch/>
        </p:blipFill>
        <p:spPr>
          <a:xfrm>
            <a:off x="5205600" y="2296800"/>
            <a:ext cx="3268801" cy="1166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21D46-0AD2-4DFE-A7B8-8F73615830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651" t="39335" r="22138" b="37992"/>
          <a:stretch/>
        </p:blipFill>
        <p:spPr>
          <a:xfrm>
            <a:off x="4572000" y="3664025"/>
            <a:ext cx="3657601" cy="11661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A8C181-CE85-439B-88DA-AE05FE692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19;p19">
            <a:extLst>
              <a:ext uri="{FF2B5EF4-FFF2-40B4-BE49-F238E27FC236}">
                <a16:creationId xmlns:a16="http://schemas.microsoft.com/office/drawing/2014/main" id="{81382F3F-6502-45CB-8122-2518AE6064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10244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smtClean="0"/>
              <a:t>16</a:t>
            </a:fld>
            <a:r>
              <a:rPr lang="en" dirty="0"/>
              <a:t> | Working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BCC64A-8083-43CF-A901-4F5ED9E3194E}"/>
              </a:ext>
            </a:extLst>
          </p:cNvPr>
          <p:cNvSpPr txBox="1"/>
          <p:nvPr/>
        </p:nvSpPr>
        <p:spPr>
          <a:xfrm>
            <a:off x="3505041" y="4806923"/>
            <a:ext cx="2133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6DAEC"/>
                </a:solidFill>
              </a:rPr>
              <a:t>Flowchart of the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42F38-76EC-40F8-87DE-8AE4D7EC6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806"/>
            <a:ext cx="9144000" cy="4130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CFEDF9-18D2-417A-BFDD-6223D827E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0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b="1">
                <a:solidFill>
                  <a:srgbClr val="6DDCEE"/>
                </a:solidFill>
              </a:rPr>
              <a:t>17</a:t>
            </a:fld>
            <a:endParaRPr lang="en" b="1" dirty="0">
              <a:solidFill>
                <a:srgbClr val="6DDCEE"/>
              </a:solidFill>
            </a:endParaRPr>
          </a:p>
        </p:txBody>
      </p:sp>
      <p:sp>
        <p:nvSpPr>
          <p:cNvPr id="7" name="Google Shape;444;p23">
            <a:extLst>
              <a:ext uri="{FF2B5EF4-FFF2-40B4-BE49-F238E27FC236}">
                <a16:creationId xmlns:a16="http://schemas.microsoft.com/office/drawing/2014/main" id="{DDB6C4C9-6391-4F66-88E3-7B705CA51C29}"/>
              </a:ext>
            </a:extLst>
          </p:cNvPr>
          <p:cNvSpPr txBox="1">
            <a:spLocks/>
          </p:cNvSpPr>
          <p:nvPr/>
        </p:nvSpPr>
        <p:spPr>
          <a:xfrm>
            <a:off x="1291508" y="447863"/>
            <a:ext cx="857635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IN" sz="3600" b="1" dirty="0">
                <a:solidFill>
                  <a:srgbClr val="19BBD5"/>
                </a:solidFill>
                <a:latin typeface="Nixie One" panose="020B0604020202020204" charset="0"/>
              </a:rPr>
              <a:t>Part of the works to be</a:t>
            </a:r>
          </a:p>
          <a:p>
            <a:pPr>
              <a:buSzPts val="3600"/>
            </a:pPr>
            <a:r>
              <a:rPr lang="en-IN" sz="3600" b="1" dirty="0">
                <a:solidFill>
                  <a:srgbClr val="19BBD5"/>
                </a:solidFill>
                <a:latin typeface="Nixie One" panose="020B0604020202020204" charset="0"/>
              </a:rPr>
              <a:t>completed in upcoming semester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CF0B6-D12D-4D60-8450-906BD333B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  <p:sp>
        <p:nvSpPr>
          <p:cNvPr id="8" name="Google Shape;417;p19">
            <a:extLst>
              <a:ext uri="{FF2B5EF4-FFF2-40B4-BE49-F238E27FC236}">
                <a16:creationId xmlns:a16="http://schemas.microsoft.com/office/drawing/2014/main" id="{7BA24567-8C26-43F6-AC78-F393012BB5A8}"/>
              </a:ext>
            </a:extLst>
          </p:cNvPr>
          <p:cNvSpPr txBox="1">
            <a:spLocks/>
          </p:cNvSpPr>
          <p:nvPr/>
        </p:nvSpPr>
        <p:spPr>
          <a:xfrm>
            <a:off x="848630" y="1837451"/>
            <a:ext cx="7446741" cy="2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Interfacing the Master Control Unit with an Internet connectivity via Ethernet.</a:t>
            </a:r>
            <a:endParaRPr lang="en-I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Creating and implementing the database and connections.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Implementing the Entry control module.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Testing the model as a whole and enhancing the methods, if possible.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917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6"/>
          <p:cNvSpPr txBox="1">
            <a:spLocks noGrp="1"/>
          </p:cNvSpPr>
          <p:nvPr>
            <p:ph type="title"/>
          </p:nvPr>
        </p:nvSpPr>
        <p:spPr>
          <a:xfrm>
            <a:off x="2845715" y="332443"/>
            <a:ext cx="3803608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4000" b="1" dirty="0"/>
              <a:t>CONCLUSION</a:t>
            </a:r>
            <a:endParaRPr b="1" dirty="0"/>
          </a:p>
        </p:txBody>
      </p:sp>
      <p:sp>
        <p:nvSpPr>
          <p:cNvPr id="586" name="Google Shape;586;p36"/>
          <p:cNvSpPr txBox="1">
            <a:spLocks noGrp="1"/>
          </p:cNvSpPr>
          <p:nvPr>
            <p:ph type="body" idx="1"/>
          </p:nvPr>
        </p:nvSpPr>
        <p:spPr>
          <a:xfrm>
            <a:off x="1199500" y="1283620"/>
            <a:ext cx="2195080" cy="174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Automation</a:t>
            </a:r>
            <a:endParaRPr sz="1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171450" indent="-171450"/>
            <a:r>
              <a:rPr lang="en" sz="1200" dirty="0"/>
              <a:t>Saves time.</a:t>
            </a:r>
          </a:p>
          <a:p>
            <a:pPr marL="171450" indent="-171450"/>
            <a:r>
              <a:rPr lang="en-IN" sz="1200" dirty="0"/>
              <a:t>R</a:t>
            </a:r>
            <a:r>
              <a:rPr lang="en" sz="1200" dirty="0"/>
              <a:t>educes errors.</a:t>
            </a:r>
          </a:p>
          <a:p>
            <a:pPr marL="171450" indent="-171450"/>
            <a:r>
              <a:rPr lang="en" sz="1200" dirty="0"/>
              <a:t>Less human effort.</a:t>
            </a:r>
          </a:p>
        </p:txBody>
      </p:sp>
      <p:sp>
        <p:nvSpPr>
          <p:cNvPr id="592" name="Google Shape;592;p36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350423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18</a:t>
            </a:fld>
            <a:r>
              <a:rPr lang="en-US" b="1" dirty="0">
                <a:solidFill>
                  <a:srgbClr val="6DDCEE"/>
                </a:solidFill>
              </a:rPr>
              <a:t> | Conclusion</a:t>
            </a:r>
          </a:p>
        </p:txBody>
      </p:sp>
      <p:sp>
        <p:nvSpPr>
          <p:cNvPr id="25" name="Google Shape;586;p36">
            <a:extLst>
              <a:ext uri="{FF2B5EF4-FFF2-40B4-BE49-F238E27FC236}">
                <a16:creationId xmlns:a16="http://schemas.microsoft.com/office/drawing/2014/main" id="{CABA441D-CC06-40EF-A113-49CF4D107C40}"/>
              </a:ext>
            </a:extLst>
          </p:cNvPr>
          <p:cNvSpPr txBox="1">
            <a:spLocks/>
          </p:cNvSpPr>
          <p:nvPr/>
        </p:nvSpPr>
        <p:spPr>
          <a:xfrm>
            <a:off x="1172700" y="2989121"/>
            <a:ext cx="2195080" cy="1741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Advantageous</a:t>
            </a:r>
          </a:p>
          <a:p>
            <a:pPr marL="171450" indent="-171450"/>
            <a:r>
              <a:rPr lang="en-US" sz="1200" dirty="0"/>
              <a:t>Digitalization of data.</a:t>
            </a:r>
          </a:p>
          <a:p>
            <a:pPr marL="171450" indent="-171450"/>
            <a:r>
              <a:rPr lang="en-US" sz="1200" dirty="0"/>
              <a:t>Low response time.</a:t>
            </a:r>
          </a:p>
          <a:p>
            <a:pPr marL="171450" indent="-171450"/>
            <a:r>
              <a:rPr lang="en-US" sz="1200" dirty="0"/>
              <a:t>Simultaneous registering of attendance.</a:t>
            </a:r>
          </a:p>
        </p:txBody>
      </p:sp>
      <p:sp>
        <p:nvSpPr>
          <p:cNvPr id="26" name="Google Shape;586;p36">
            <a:extLst>
              <a:ext uri="{FF2B5EF4-FFF2-40B4-BE49-F238E27FC236}">
                <a16:creationId xmlns:a16="http://schemas.microsoft.com/office/drawing/2014/main" id="{EE3E723C-70C5-4449-AD84-8AEFE054C7A6}"/>
              </a:ext>
            </a:extLst>
          </p:cNvPr>
          <p:cNvSpPr txBox="1">
            <a:spLocks/>
          </p:cNvSpPr>
          <p:nvPr/>
        </p:nvSpPr>
        <p:spPr>
          <a:xfrm>
            <a:off x="3421380" y="1283620"/>
            <a:ext cx="2652278" cy="174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Low Cost</a:t>
            </a:r>
          </a:p>
          <a:p>
            <a:pPr marL="171450" indent="-171450"/>
            <a:r>
              <a:rPr lang="en-US" sz="1200" dirty="0"/>
              <a:t>Most of the components and software are open-source.</a:t>
            </a:r>
          </a:p>
          <a:p>
            <a:pPr marL="171450" indent="-171450"/>
            <a:r>
              <a:rPr lang="en-US" sz="1200" dirty="0"/>
              <a:t>Relatively cheaper than other comparable/similar technologies available.</a:t>
            </a:r>
          </a:p>
        </p:txBody>
      </p:sp>
      <p:sp>
        <p:nvSpPr>
          <p:cNvPr id="27" name="Google Shape;586;p36">
            <a:extLst>
              <a:ext uri="{FF2B5EF4-FFF2-40B4-BE49-F238E27FC236}">
                <a16:creationId xmlns:a16="http://schemas.microsoft.com/office/drawing/2014/main" id="{CDE9D1F2-14FC-40A6-A110-99AADB5954AE}"/>
              </a:ext>
            </a:extLst>
          </p:cNvPr>
          <p:cNvSpPr txBox="1">
            <a:spLocks/>
          </p:cNvSpPr>
          <p:nvPr/>
        </p:nvSpPr>
        <p:spPr>
          <a:xfrm>
            <a:off x="3474460" y="2989121"/>
            <a:ext cx="2354842" cy="1741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Low maintenance</a:t>
            </a:r>
          </a:p>
          <a:p>
            <a:pPr marL="171450" indent="-171450"/>
            <a:r>
              <a:rPr lang="en-US" sz="1200" dirty="0"/>
              <a:t>Battery operated.</a:t>
            </a:r>
          </a:p>
          <a:p>
            <a:pPr marL="171450" indent="-171450"/>
            <a:r>
              <a:rPr lang="en-US" sz="1200" dirty="0"/>
              <a:t>Very low power consuming components and techniques.</a:t>
            </a:r>
          </a:p>
        </p:txBody>
      </p:sp>
      <p:sp>
        <p:nvSpPr>
          <p:cNvPr id="28" name="Google Shape;586;p36">
            <a:extLst>
              <a:ext uri="{FF2B5EF4-FFF2-40B4-BE49-F238E27FC236}">
                <a16:creationId xmlns:a16="http://schemas.microsoft.com/office/drawing/2014/main" id="{F100535F-142B-4611-AA99-5144C037AF0F}"/>
              </a:ext>
            </a:extLst>
          </p:cNvPr>
          <p:cNvSpPr txBox="1">
            <a:spLocks/>
          </p:cNvSpPr>
          <p:nvPr/>
        </p:nvSpPr>
        <p:spPr>
          <a:xfrm>
            <a:off x="6571166" y="1283620"/>
            <a:ext cx="2195080" cy="174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Better Operability</a:t>
            </a:r>
          </a:p>
          <a:p>
            <a:pPr marL="171450" indent="-171450"/>
            <a:r>
              <a:rPr lang="en-US" sz="1200" dirty="0"/>
              <a:t>Simple Interface.</a:t>
            </a:r>
          </a:p>
          <a:p>
            <a:pPr marL="171450" indent="-171450"/>
            <a:r>
              <a:rPr lang="en-US" sz="1200" dirty="0"/>
              <a:t>Easy to use &amp; operate.</a:t>
            </a:r>
          </a:p>
          <a:p>
            <a:pPr marL="171450" indent="-171450"/>
            <a:r>
              <a:rPr lang="en-US" sz="1200" dirty="0"/>
              <a:t>Abstract design.</a:t>
            </a:r>
          </a:p>
        </p:txBody>
      </p:sp>
      <p:sp>
        <p:nvSpPr>
          <p:cNvPr id="29" name="Google Shape;586;p36">
            <a:extLst>
              <a:ext uri="{FF2B5EF4-FFF2-40B4-BE49-F238E27FC236}">
                <a16:creationId xmlns:a16="http://schemas.microsoft.com/office/drawing/2014/main" id="{26E52670-BD5D-4FB2-9881-7C48821B5DBE}"/>
              </a:ext>
            </a:extLst>
          </p:cNvPr>
          <p:cNvSpPr txBox="1">
            <a:spLocks/>
          </p:cNvSpPr>
          <p:nvPr/>
        </p:nvSpPr>
        <p:spPr>
          <a:xfrm>
            <a:off x="6571166" y="2989119"/>
            <a:ext cx="2195080" cy="174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Future Scope</a:t>
            </a:r>
          </a:p>
          <a:p>
            <a:pPr marL="171450" indent="-171450"/>
            <a:r>
              <a:rPr lang="en-US" sz="1200" dirty="0"/>
              <a:t>Adopt in other organisation to cater their needs.</a:t>
            </a:r>
          </a:p>
          <a:p>
            <a:pPr marL="171450" indent="-171450"/>
            <a:r>
              <a:rPr lang="en-US" sz="1200" dirty="0"/>
              <a:t>Include parts to enhance or change certain requirements.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BE5AA8-52C7-445A-8EC2-779387189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1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b="1">
                <a:solidFill>
                  <a:srgbClr val="6DDCEE"/>
                </a:solidFill>
              </a:rPr>
              <a:t>19</a:t>
            </a:fld>
            <a:endParaRPr lang="en" b="1" dirty="0">
              <a:solidFill>
                <a:srgbClr val="6DDCEE"/>
              </a:solidFill>
            </a:endParaRPr>
          </a:p>
        </p:txBody>
      </p:sp>
      <p:sp>
        <p:nvSpPr>
          <p:cNvPr id="7" name="Google Shape;444;p23">
            <a:extLst>
              <a:ext uri="{FF2B5EF4-FFF2-40B4-BE49-F238E27FC236}">
                <a16:creationId xmlns:a16="http://schemas.microsoft.com/office/drawing/2014/main" id="{DDB6C4C9-6391-4F66-88E3-7B705CA51C29}"/>
              </a:ext>
            </a:extLst>
          </p:cNvPr>
          <p:cNvSpPr txBox="1">
            <a:spLocks/>
          </p:cNvSpPr>
          <p:nvPr/>
        </p:nvSpPr>
        <p:spPr>
          <a:xfrm>
            <a:off x="1511134" y="75193"/>
            <a:ext cx="492252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IN" sz="4800" b="1" dirty="0">
                <a:solidFill>
                  <a:srgbClr val="19BBD5"/>
                </a:solidFill>
                <a:latin typeface="Nixie One" panose="020B0604020202020204" charset="0"/>
              </a:rPr>
              <a:t>References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CF0B6-D12D-4D60-8450-906BD333B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  <p:sp>
        <p:nvSpPr>
          <p:cNvPr id="8" name="Google Shape;417;p19">
            <a:extLst>
              <a:ext uri="{FF2B5EF4-FFF2-40B4-BE49-F238E27FC236}">
                <a16:creationId xmlns:a16="http://schemas.microsoft.com/office/drawing/2014/main" id="{7BA24567-8C26-43F6-AC78-F393012BB5A8}"/>
              </a:ext>
            </a:extLst>
          </p:cNvPr>
          <p:cNvSpPr txBox="1">
            <a:spLocks/>
          </p:cNvSpPr>
          <p:nvPr/>
        </p:nvSpPr>
        <p:spPr>
          <a:xfrm>
            <a:off x="562257" y="641503"/>
            <a:ext cx="7446741" cy="413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200000"/>
              </a:lnSpc>
              <a:buFont typeface="Arial"/>
              <a:buNone/>
            </a:pPr>
            <a:r>
              <a:rPr lang="en-IN" dirty="0"/>
              <a:t>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Gatsheni</a:t>
            </a:r>
            <a:r>
              <a:rPr lang="en-US" dirty="0"/>
              <a:t>, B.N., R.B. Kuriakose, and F. </a:t>
            </a:r>
            <a:r>
              <a:rPr lang="en-US" dirty="0" err="1"/>
              <a:t>Aghdasi</a:t>
            </a:r>
            <a:r>
              <a:rPr lang="en-US" dirty="0"/>
              <a:t>. Automating student class attendance register using radio frequency identification in South Africa, in Mechatronics, ICM2007 4th IEEE International Conference in 2007.</a:t>
            </a:r>
            <a:endParaRPr lang="en-I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Mahyidin</a:t>
            </a:r>
            <a:r>
              <a:rPr lang="en-US" dirty="0"/>
              <a:t>, M.F. Student Attendance Using RFID System 2008; Available from: </a:t>
            </a:r>
            <a:r>
              <a:rPr lang="en-US" dirty="0">
                <a:hlinkClick r:id="rId4"/>
              </a:rPr>
              <a:t>http://umpir.ump.edu.my</a:t>
            </a:r>
            <a:r>
              <a:rPr lang="en-US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T. S. Lim, S.C. Sim, M. M </a:t>
            </a:r>
            <a:r>
              <a:rPr lang="en-US" dirty="0" err="1"/>
              <a:t>Mansor</a:t>
            </a:r>
            <a:r>
              <a:rPr lang="en-US" dirty="0"/>
              <a:t>. RFID Based Attendance System. 2009 IEEE Symposium on Industrial Electronics and Applications (ISIEA 2009), Kuala Lumpur, Malaysia, October 4-6, 2009.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980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3"/>
          <p:cNvSpPr txBox="1">
            <a:spLocks noGrp="1"/>
          </p:cNvSpPr>
          <p:nvPr>
            <p:ph type="title"/>
          </p:nvPr>
        </p:nvSpPr>
        <p:spPr>
          <a:xfrm>
            <a:off x="952050" y="1669610"/>
            <a:ext cx="812715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1800" b="1" i="1" dirty="0"/>
              <a:t>Department of Applied Electronics and Instrumentation </a:t>
            </a:r>
            <a:br>
              <a:rPr lang="en" sz="1800" b="1" i="1" dirty="0"/>
            </a:br>
            <a:r>
              <a:rPr lang="en" sz="1800" b="1" i="1" dirty="0"/>
              <a:t>Engineering</a:t>
            </a:r>
            <a:endParaRPr sz="1800" b="1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1800" b="1" dirty="0"/>
              <a:t>               </a:t>
            </a:r>
            <a:endParaRPr sz="1800" b="1" dirty="0"/>
          </a:p>
        </p:txBody>
      </p:sp>
      <p:sp>
        <p:nvSpPr>
          <p:cNvPr id="350" name="Google Shape;350;p13"/>
          <p:cNvSpPr txBox="1">
            <a:spLocks noGrp="1"/>
          </p:cNvSpPr>
          <p:nvPr>
            <p:ph type="body" idx="1"/>
          </p:nvPr>
        </p:nvSpPr>
        <p:spPr>
          <a:xfrm>
            <a:off x="1740600" y="3029545"/>
            <a:ext cx="5662800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 spc="300" dirty="0"/>
              <a:t>Presented By:</a:t>
            </a:r>
            <a:endParaRPr spc="300" dirty="0"/>
          </a:p>
          <a:p>
            <a:pPr marL="139700" lvl="0" indent="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pc="300" dirty="0"/>
              <a:t>Snehasish Malik (11). Bratati Rout (43),  Ahana Das (57),</a:t>
            </a:r>
            <a:endParaRPr spc="300" dirty="0"/>
          </a:p>
          <a:p>
            <a:pPr marL="139700" lvl="0" indent="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pc="300" dirty="0"/>
              <a:t>Debapriya Bose (41), Hirak Das (36), Soumalya Sen (10).</a:t>
            </a:r>
            <a:endParaRPr spc="300" dirty="0"/>
          </a:p>
        </p:txBody>
      </p:sp>
      <p:sp>
        <p:nvSpPr>
          <p:cNvPr id="351" name="Google Shape;351;p13"/>
          <p:cNvSpPr txBox="1">
            <a:spLocks noGrp="1"/>
          </p:cNvSpPr>
          <p:nvPr>
            <p:ph type="body" idx="2"/>
          </p:nvPr>
        </p:nvSpPr>
        <p:spPr>
          <a:xfrm>
            <a:off x="2062387" y="2283765"/>
            <a:ext cx="5019226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-US" spc="300" dirty="0"/>
              <a:t>Project Guide: Prof. Hiranmoy Mandal</a:t>
            </a:r>
          </a:p>
        </p:txBody>
      </p:sp>
      <p:sp>
        <p:nvSpPr>
          <p:cNvPr id="352" name="Google Shape;352;p13"/>
          <p:cNvSpPr txBox="1"/>
          <p:nvPr/>
        </p:nvSpPr>
        <p:spPr>
          <a:xfrm>
            <a:off x="3096000" y="730125"/>
            <a:ext cx="2952001" cy="461635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Academy of Technology</a:t>
            </a:r>
            <a:endParaRPr sz="1800" dirty="0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6" name="Google Shape;344;p12">
            <a:extLst>
              <a:ext uri="{FF2B5EF4-FFF2-40B4-BE49-F238E27FC236}">
                <a16:creationId xmlns:a16="http://schemas.microsoft.com/office/drawing/2014/main" id="{F17E88C8-7343-4B9F-BB4C-18707FF519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FAC804-F13F-4B3F-A482-0651CB796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b="1">
                <a:solidFill>
                  <a:srgbClr val="6DDCEE"/>
                </a:solidFill>
              </a:rPr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None/>
              </a:pPr>
              <a:t>20</a:t>
            </a:fld>
            <a:endParaRPr lang="en" b="1" dirty="0">
              <a:solidFill>
                <a:srgbClr val="6DDCEE"/>
              </a:solidFill>
            </a:endParaRPr>
          </a:p>
        </p:txBody>
      </p:sp>
      <p:sp>
        <p:nvSpPr>
          <p:cNvPr id="7" name="Google Shape;444;p23">
            <a:extLst>
              <a:ext uri="{FF2B5EF4-FFF2-40B4-BE49-F238E27FC236}">
                <a16:creationId xmlns:a16="http://schemas.microsoft.com/office/drawing/2014/main" id="{DDB6C4C9-6391-4F66-88E3-7B705CA51C29}"/>
              </a:ext>
            </a:extLst>
          </p:cNvPr>
          <p:cNvSpPr txBox="1">
            <a:spLocks/>
          </p:cNvSpPr>
          <p:nvPr/>
        </p:nvSpPr>
        <p:spPr>
          <a:xfrm>
            <a:off x="2110740" y="1991850"/>
            <a:ext cx="492252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IN" sz="4800" b="1" dirty="0">
                <a:solidFill>
                  <a:srgbClr val="C6DAEC"/>
                </a:solidFill>
                <a:latin typeface="Nixie One" panose="020B0604020202020204" charset="0"/>
              </a:rPr>
              <a:t>THANK YOU 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CF0B6-D12D-4D60-8450-906BD333B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4"/>
          <p:cNvSpPr/>
          <p:nvPr/>
        </p:nvSpPr>
        <p:spPr>
          <a:xfrm rot="10800000">
            <a:off x="4033973" y="4209827"/>
            <a:ext cx="2346946" cy="979715"/>
          </a:xfrm>
          <a:prstGeom prst="rtTriangle">
            <a:avLst/>
          </a:prstGeom>
          <a:gradFill>
            <a:gsLst>
              <a:gs pos="0">
                <a:srgbClr val="FFFFFF">
                  <a:alpha val="0"/>
                </a:srgbClr>
              </a:gs>
              <a:gs pos="9500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4"/>
          <p:cNvSpPr/>
          <p:nvPr/>
        </p:nvSpPr>
        <p:spPr>
          <a:xfrm rot="5400000" flipH="1">
            <a:off x="4792628" y="2594202"/>
            <a:ext cx="875103" cy="2429694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FFFFF"/>
              </a:gs>
              <a:gs pos="82000">
                <a:srgbClr val="FFFFFF"/>
              </a:gs>
              <a:gs pos="100000">
                <a:srgbClr val="0B2233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4"/>
          <p:cNvSpPr/>
          <p:nvPr/>
        </p:nvSpPr>
        <p:spPr>
          <a:xfrm rot="10800000" flipH="1">
            <a:off x="2995515" y="3366681"/>
            <a:ext cx="2194411" cy="979715"/>
          </a:xfrm>
          <a:prstGeom prst="rtTriangle">
            <a:avLst/>
          </a:prstGeom>
          <a:gradFill>
            <a:gsLst>
              <a:gs pos="0">
                <a:srgbClr val="FFFFFF">
                  <a:alpha val="0"/>
                </a:srgbClr>
              </a:gs>
              <a:gs pos="9500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4"/>
          <p:cNvSpPr/>
          <p:nvPr/>
        </p:nvSpPr>
        <p:spPr>
          <a:xfrm rot="-5400000">
            <a:off x="3473961" y="1736080"/>
            <a:ext cx="875103" cy="2366011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FFFFF"/>
              </a:gs>
              <a:gs pos="82000">
                <a:srgbClr val="FFFFFF"/>
              </a:gs>
              <a:gs pos="100000">
                <a:srgbClr val="0B2233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4"/>
          <p:cNvSpPr/>
          <p:nvPr/>
        </p:nvSpPr>
        <p:spPr>
          <a:xfrm rot="10800000">
            <a:off x="4013895" y="2436658"/>
            <a:ext cx="2305583" cy="979715"/>
          </a:xfrm>
          <a:prstGeom prst="rtTriangle">
            <a:avLst/>
          </a:prstGeom>
          <a:gradFill>
            <a:gsLst>
              <a:gs pos="0">
                <a:srgbClr val="FFFFFF">
                  <a:alpha val="0"/>
                </a:srgbClr>
              </a:gs>
              <a:gs pos="9500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4"/>
          <p:cNvSpPr/>
          <p:nvPr/>
        </p:nvSpPr>
        <p:spPr>
          <a:xfrm rot="5400000" flipH="1">
            <a:off x="4805848" y="887397"/>
            <a:ext cx="822261" cy="2366011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FFFFF"/>
              </a:gs>
              <a:gs pos="85000">
                <a:srgbClr val="FFFFFF"/>
              </a:gs>
              <a:gs pos="100000">
                <a:srgbClr val="0B2233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4"/>
          <p:cNvSpPr/>
          <p:nvPr/>
        </p:nvSpPr>
        <p:spPr>
          <a:xfrm rot="10800000" flipH="1">
            <a:off x="3008652" y="1665909"/>
            <a:ext cx="2785132" cy="979715"/>
          </a:xfrm>
          <a:prstGeom prst="rtTriangle">
            <a:avLst/>
          </a:prstGeom>
          <a:gradFill>
            <a:gsLst>
              <a:gs pos="0">
                <a:srgbClr val="FFFFFF">
                  <a:alpha val="0"/>
                </a:srgbClr>
              </a:gs>
              <a:gs pos="9500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4"/>
          <p:cNvSpPr/>
          <p:nvPr/>
        </p:nvSpPr>
        <p:spPr>
          <a:xfrm rot="-5400000">
            <a:off x="3832684" y="-301827"/>
            <a:ext cx="842400" cy="30798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FFFFF"/>
              </a:gs>
              <a:gs pos="83000">
                <a:srgbClr val="FFFFFF"/>
              </a:gs>
              <a:gs pos="100000">
                <a:srgbClr val="F0F0F0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4"/>
          <p:cNvSpPr/>
          <p:nvPr/>
        </p:nvSpPr>
        <p:spPr>
          <a:xfrm>
            <a:off x="2767327" y="874788"/>
            <a:ext cx="705395" cy="705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4"/>
          <p:cNvSpPr/>
          <p:nvPr/>
        </p:nvSpPr>
        <p:spPr>
          <a:xfrm>
            <a:off x="2799309" y="2550640"/>
            <a:ext cx="705395" cy="7053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4"/>
          <p:cNvSpPr/>
          <p:nvPr/>
        </p:nvSpPr>
        <p:spPr>
          <a:xfrm>
            <a:off x="5640145" y="1703349"/>
            <a:ext cx="705300" cy="7053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4"/>
          <p:cNvSpPr/>
          <p:nvPr/>
        </p:nvSpPr>
        <p:spPr>
          <a:xfrm>
            <a:off x="5659715" y="3449820"/>
            <a:ext cx="705395" cy="70539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4"/>
          <p:cNvSpPr txBox="1"/>
          <p:nvPr/>
        </p:nvSpPr>
        <p:spPr>
          <a:xfrm>
            <a:off x="3580036" y="1005512"/>
            <a:ext cx="1846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I N T R O D U C T I O N</a:t>
            </a:r>
            <a:endParaRPr sz="2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4"/>
          <p:cNvSpPr txBox="1"/>
          <p:nvPr/>
        </p:nvSpPr>
        <p:spPr>
          <a:xfrm>
            <a:off x="4273125" y="1822925"/>
            <a:ext cx="1367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T H E O R Y</a:t>
            </a:r>
            <a:endParaRPr sz="2500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5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71" name="Google Shape;371;p14"/>
          <p:cNvSpPr txBox="1"/>
          <p:nvPr/>
        </p:nvSpPr>
        <p:spPr>
          <a:xfrm>
            <a:off x="3658692" y="2723921"/>
            <a:ext cx="176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W O R K I N G</a:t>
            </a:r>
            <a:endParaRPr sz="2300"/>
          </a:p>
        </p:txBody>
      </p:sp>
      <p:sp>
        <p:nvSpPr>
          <p:cNvPr id="372" name="Google Shape;372;p14"/>
          <p:cNvSpPr txBox="1"/>
          <p:nvPr/>
        </p:nvSpPr>
        <p:spPr>
          <a:xfrm>
            <a:off x="3766851" y="3617800"/>
            <a:ext cx="187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 O N C L U S I O N</a:t>
            </a:r>
            <a:endParaRPr sz="2400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5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73" name="Google Shape;373;p14"/>
          <p:cNvSpPr txBox="1"/>
          <p:nvPr/>
        </p:nvSpPr>
        <p:spPr>
          <a:xfrm>
            <a:off x="2899515" y="896988"/>
            <a:ext cx="376706" cy="71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5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 sz="4950" b="1" i="0" u="none" strike="noStrike" cap="none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4" name="Google Shape;374;p14"/>
          <p:cNvSpPr txBox="1"/>
          <p:nvPr/>
        </p:nvSpPr>
        <p:spPr>
          <a:xfrm>
            <a:off x="2918678" y="2591077"/>
            <a:ext cx="376706" cy="71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5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sz="4950" b="1" i="0" u="none" strike="noStrike" cap="none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5" name="Google Shape;375;p14"/>
          <p:cNvSpPr txBox="1"/>
          <p:nvPr/>
        </p:nvSpPr>
        <p:spPr>
          <a:xfrm>
            <a:off x="5786949" y="1725620"/>
            <a:ext cx="376706" cy="71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5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sz="4950" b="1" i="0" u="none" strike="noStrike" cap="none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6" name="Google Shape;376;p14"/>
          <p:cNvSpPr txBox="1"/>
          <p:nvPr/>
        </p:nvSpPr>
        <p:spPr>
          <a:xfrm>
            <a:off x="5796781" y="3470128"/>
            <a:ext cx="376706" cy="71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5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sz="4950" b="1" i="0" u="none" strike="noStrike" cap="none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7" name="Google Shape;377;p14"/>
          <p:cNvSpPr txBox="1"/>
          <p:nvPr/>
        </p:nvSpPr>
        <p:spPr>
          <a:xfrm>
            <a:off x="3194550" y="0"/>
            <a:ext cx="44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                </a:t>
            </a:r>
            <a:r>
              <a:rPr lang="en" sz="2400" b="1" i="0" u="none" strike="noStrike" cap="none">
                <a:solidFill>
                  <a:srgbClr val="8DFFF1"/>
                </a:solidFill>
                <a:latin typeface="Bebas Neue"/>
                <a:ea typeface="Bebas Neue"/>
                <a:cs typeface="Bebas Neue"/>
                <a:sym typeface="Bebas Neue"/>
              </a:rPr>
              <a:t>T  O  P  I  C  S</a:t>
            </a:r>
            <a:endParaRPr sz="3000" b="1" i="0" u="none" strike="noStrike" cap="none">
              <a:solidFill>
                <a:srgbClr val="8DFFF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379" name="Google Shape;379;p14"/>
          <p:cNvGrpSpPr/>
          <p:nvPr/>
        </p:nvGrpSpPr>
        <p:grpSpPr>
          <a:xfrm>
            <a:off x="236819" y="192095"/>
            <a:ext cx="539923" cy="461662"/>
            <a:chOff x="1926350" y="995225"/>
            <a:chExt cx="428650" cy="356600"/>
          </a:xfrm>
        </p:grpSpPr>
        <p:sp>
          <p:nvSpPr>
            <p:cNvPr id="380" name="Google Shape;380;p14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1927223" y="1003070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p14"/>
          <p:cNvGrpSpPr/>
          <p:nvPr/>
        </p:nvGrpSpPr>
        <p:grpSpPr>
          <a:xfrm>
            <a:off x="339980" y="503348"/>
            <a:ext cx="622741" cy="684249"/>
            <a:chOff x="2554206" y="1011105"/>
            <a:chExt cx="613055" cy="720187"/>
          </a:xfrm>
        </p:grpSpPr>
        <p:sp>
          <p:nvSpPr>
            <p:cNvPr id="385" name="Google Shape;385;p14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oogle Shape;1325;p55">
            <a:extLst>
              <a:ext uri="{FF2B5EF4-FFF2-40B4-BE49-F238E27FC236}">
                <a16:creationId xmlns:a16="http://schemas.microsoft.com/office/drawing/2014/main" id="{DF2D7342-B734-4798-828A-AAAEB7CC45F7}"/>
              </a:ext>
            </a:extLst>
          </p:cNvPr>
          <p:cNvGrpSpPr/>
          <p:nvPr/>
        </p:nvGrpSpPr>
        <p:grpSpPr>
          <a:xfrm>
            <a:off x="773816" y="105985"/>
            <a:ext cx="651509" cy="741131"/>
            <a:chOff x="9901824" y="937343"/>
            <a:chExt cx="744273" cy="793950"/>
          </a:xfrm>
        </p:grpSpPr>
        <p:grpSp>
          <p:nvGrpSpPr>
            <p:cNvPr id="36" name="Google Shape;1326;p55">
              <a:extLst>
                <a:ext uri="{FF2B5EF4-FFF2-40B4-BE49-F238E27FC236}">
                  <a16:creationId xmlns:a16="http://schemas.microsoft.com/office/drawing/2014/main" id="{1F0DB3B1-13F0-4936-BFEE-144AF034AB3F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43" name="Google Shape;1327;p55">
                <a:extLst>
                  <a:ext uri="{FF2B5EF4-FFF2-40B4-BE49-F238E27FC236}">
                    <a16:creationId xmlns:a16="http://schemas.microsoft.com/office/drawing/2014/main" id="{9F956716-2FFA-488B-B337-D4994160DF13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328;p55">
                <a:extLst>
                  <a:ext uri="{FF2B5EF4-FFF2-40B4-BE49-F238E27FC236}">
                    <a16:creationId xmlns:a16="http://schemas.microsoft.com/office/drawing/2014/main" id="{219F93C9-1EA7-4C87-BDCF-76C0E37121E3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329;p55">
                <a:extLst>
                  <a:ext uri="{FF2B5EF4-FFF2-40B4-BE49-F238E27FC236}">
                    <a16:creationId xmlns:a16="http://schemas.microsoft.com/office/drawing/2014/main" id="{A2089F64-3801-4363-96C3-FF4A9077FFB8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1330;p55">
                <a:extLst>
                  <a:ext uri="{FF2B5EF4-FFF2-40B4-BE49-F238E27FC236}">
                    <a16:creationId xmlns:a16="http://schemas.microsoft.com/office/drawing/2014/main" id="{C5DB21AE-7D85-44BA-8AF3-3EB49C1CAD57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1331;p55">
                <a:extLst>
                  <a:ext uri="{FF2B5EF4-FFF2-40B4-BE49-F238E27FC236}">
                    <a16:creationId xmlns:a16="http://schemas.microsoft.com/office/drawing/2014/main" id="{F68D2AAF-4AB0-4938-90C7-BEF46B30E3E2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1332;p55">
                <a:extLst>
                  <a:ext uri="{FF2B5EF4-FFF2-40B4-BE49-F238E27FC236}">
                    <a16:creationId xmlns:a16="http://schemas.microsoft.com/office/drawing/2014/main" id="{43C822A1-436E-4D7F-A7E5-2EAB355494CB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1333;p55">
                <a:extLst>
                  <a:ext uri="{FF2B5EF4-FFF2-40B4-BE49-F238E27FC236}">
                    <a16:creationId xmlns:a16="http://schemas.microsoft.com/office/drawing/2014/main" id="{87BC8A75-31AD-4C43-BAE9-B8D9EA229D91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1334;p55">
                <a:extLst>
                  <a:ext uri="{FF2B5EF4-FFF2-40B4-BE49-F238E27FC236}">
                    <a16:creationId xmlns:a16="http://schemas.microsoft.com/office/drawing/2014/main" id="{1409A533-EE6E-4F1F-8E61-D0E6D2289E28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1335;p55">
                <a:extLst>
                  <a:ext uri="{FF2B5EF4-FFF2-40B4-BE49-F238E27FC236}">
                    <a16:creationId xmlns:a16="http://schemas.microsoft.com/office/drawing/2014/main" id="{8FABB783-3217-4558-A923-77F178BB03A3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1336;p55">
                <a:extLst>
                  <a:ext uri="{FF2B5EF4-FFF2-40B4-BE49-F238E27FC236}">
                    <a16:creationId xmlns:a16="http://schemas.microsoft.com/office/drawing/2014/main" id="{700666ED-DDD4-4816-A17E-A127F2F53CE1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" name="Google Shape;1337;p55">
              <a:extLst>
                <a:ext uri="{FF2B5EF4-FFF2-40B4-BE49-F238E27FC236}">
                  <a16:creationId xmlns:a16="http://schemas.microsoft.com/office/drawing/2014/main" id="{68CD6A91-5253-4259-8622-981FF57E3325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338;p55">
              <a:extLst>
                <a:ext uri="{FF2B5EF4-FFF2-40B4-BE49-F238E27FC236}">
                  <a16:creationId xmlns:a16="http://schemas.microsoft.com/office/drawing/2014/main" id="{BFFB0979-4C4F-457E-82BC-B8A672CD47DE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39;p55">
              <a:extLst>
                <a:ext uri="{FF2B5EF4-FFF2-40B4-BE49-F238E27FC236}">
                  <a16:creationId xmlns:a16="http://schemas.microsoft.com/office/drawing/2014/main" id="{B66CC502-D20F-4521-ADC5-1442CFE8EABC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40;p55">
              <a:extLst>
                <a:ext uri="{FF2B5EF4-FFF2-40B4-BE49-F238E27FC236}">
                  <a16:creationId xmlns:a16="http://schemas.microsoft.com/office/drawing/2014/main" id="{AE924E2A-AE89-4565-B6CA-E929A52EFFC2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41;p55">
              <a:extLst>
                <a:ext uri="{FF2B5EF4-FFF2-40B4-BE49-F238E27FC236}">
                  <a16:creationId xmlns:a16="http://schemas.microsoft.com/office/drawing/2014/main" id="{1E9B8AF6-D8EB-4E1C-98B9-8067D86A5A87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2;p55">
              <a:extLst>
                <a:ext uri="{FF2B5EF4-FFF2-40B4-BE49-F238E27FC236}">
                  <a16:creationId xmlns:a16="http://schemas.microsoft.com/office/drawing/2014/main" id="{EC7C55DF-8BF2-4505-9371-53EC9330FF82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" name="Google Shape;344;p12">
            <a:extLst>
              <a:ext uri="{FF2B5EF4-FFF2-40B4-BE49-F238E27FC236}">
                <a16:creationId xmlns:a16="http://schemas.microsoft.com/office/drawing/2014/main" id="{F8D66364-0E4C-4A8C-AF16-959A1DFBA84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947985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smtClean="0"/>
              <a:t>3</a:t>
            </a:fld>
            <a:r>
              <a:rPr lang="en" dirty="0"/>
              <a:t> | Topics</a:t>
            </a:r>
            <a:endParaRPr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F624B63-B942-46F8-AD18-77D11B14F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5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3290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800" b="1"/>
              <a:t>INTRODUCTION</a:t>
            </a:r>
            <a:endParaRPr sz="4800" b="1"/>
          </a:p>
        </p:txBody>
      </p:sp>
      <p:sp>
        <p:nvSpPr>
          <p:cNvPr id="393" name="Google Shape;393;p15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EEAE51-3D1C-45B6-A69E-C1CED63E5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6"/>
          <p:cNvSpPr txBox="1">
            <a:spLocks noGrp="1"/>
          </p:cNvSpPr>
          <p:nvPr>
            <p:ph type="title"/>
          </p:nvPr>
        </p:nvSpPr>
        <p:spPr>
          <a:xfrm>
            <a:off x="3283275" y="332443"/>
            <a:ext cx="2577449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478" name="Google Shape;478;p26"/>
          <p:cNvSpPr txBox="1">
            <a:spLocks noGrp="1"/>
          </p:cNvSpPr>
          <p:nvPr>
            <p:ph type="body" idx="1"/>
          </p:nvPr>
        </p:nvSpPr>
        <p:spPr>
          <a:xfrm>
            <a:off x="1584000" y="1272100"/>
            <a:ext cx="2325500" cy="33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RFID</a:t>
            </a:r>
          </a:p>
          <a:p>
            <a:pPr marL="285750" indent="-285750"/>
            <a:r>
              <a:rPr lang="en" dirty="0"/>
              <a:t>Digital information.</a:t>
            </a:r>
          </a:p>
          <a:p>
            <a:pPr marL="285750" indent="-285750"/>
            <a:r>
              <a:rPr lang="en" dirty="0"/>
              <a:t>Unique ID.</a:t>
            </a:r>
          </a:p>
          <a:p>
            <a:pPr marL="285750" indent="-285750"/>
            <a:r>
              <a:rPr lang="en" dirty="0"/>
              <a:t>Contactless.</a:t>
            </a:r>
          </a:p>
          <a:p>
            <a:pPr marL="285750" indent="-285750"/>
            <a:r>
              <a:rPr lang="en" dirty="0"/>
              <a:t>Great response time.</a:t>
            </a:r>
            <a:endParaRPr lang="en-US" dirty="0"/>
          </a:p>
        </p:txBody>
      </p:sp>
      <p:sp>
        <p:nvSpPr>
          <p:cNvPr id="479" name="Google Shape;479;p26"/>
          <p:cNvSpPr txBox="1">
            <a:spLocks noGrp="1"/>
          </p:cNvSpPr>
          <p:nvPr>
            <p:ph type="body" idx="2"/>
          </p:nvPr>
        </p:nvSpPr>
        <p:spPr>
          <a:xfrm>
            <a:off x="4020972" y="1272100"/>
            <a:ext cx="2325500" cy="33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Arduino</a:t>
            </a:r>
            <a:endParaRPr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285750" indent="-285750"/>
            <a:r>
              <a:rPr lang="en" dirty="0"/>
              <a:t>Open-source.</a:t>
            </a:r>
          </a:p>
          <a:p>
            <a:pPr marL="285750" indent="-285750"/>
            <a:r>
              <a:rPr lang="en-IN" dirty="0"/>
              <a:t>W</a:t>
            </a:r>
            <a:r>
              <a:rPr lang="en" dirty="0"/>
              <a:t>idely used.</a:t>
            </a:r>
          </a:p>
          <a:p>
            <a:pPr marL="285750" indent="-285750"/>
            <a:r>
              <a:rPr lang="en" dirty="0"/>
              <a:t>Cheap.</a:t>
            </a:r>
          </a:p>
          <a:p>
            <a:pPr marL="285750" indent="-285750"/>
            <a:r>
              <a:rPr lang="en" dirty="0"/>
              <a:t>Easy to program &amp; debug.</a:t>
            </a:r>
            <a:endParaRPr lang="en-US" dirty="0"/>
          </a:p>
        </p:txBody>
      </p:sp>
      <p:sp>
        <p:nvSpPr>
          <p:cNvPr id="480" name="Google Shape;480;p26"/>
          <p:cNvSpPr txBox="1">
            <a:spLocks noGrp="1"/>
          </p:cNvSpPr>
          <p:nvPr>
            <p:ph type="body" idx="3"/>
          </p:nvPr>
        </p:nvSpPr>
        <p:spPr>
          <a:xfrm>
            <a:off x="6457944" y="1272100"/>
            <a:ext cx="2325500" cy="33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Implementing</a:t>
            </a:r>
            <a:r>
              <a:rPr lang="en" b="1" dirty="0"/>
              <a:t> </a:t>
            </a:r>
            <a:r>
              <a:rPr lang="en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IoT</a:t>
            </a:r>
            <a:endParaRPr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285750" indent="-285750"/>
            <a:r>
              <a:rPr lang="en-IN" dirty="0"/>
              <a:t>Digitalization of the process.</a:t>
            </a:r>
          </a:p>
          <a:p>
            <a:pPr marL="285750" indent="-285750"/>
            <a:r>
              <a:rPr lang="en-IN" dirty="0"/>
              <a:t>Complete monitoring over the internet.</a:t>
            </a:r>
          </a:p>
          <a:p>
            <a:pPr marL="285750" indent="-285750"/>
            <a:r>
              <a:rPr lang="en-IN" dirty="0"/>
              <a:t>Very little human </a:t>
            </a:r>
            <a:r>
              <a:rPr lang="en-IN"/>
              <a:t>effort required.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81" name="Google Shape;481;p26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39764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5</a:t>
            </a:fld>
            <a:r>
              <a:rPr lang="en-US" b="1" dirty="0">
                <a:solidFill>
                  <a:srgbClr val="6DDCEE"/>
                </a:solidFill>
              </a:rPr>
              <a:t> | 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65F576-5192-46A0-B68A-6480C36F2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6"/>
          <p:cNvSpPr txBox="1">
            <a:spLocks noGrp="1"/>
          </p:cNvSpPr>
          <p:nvPr>
            <p:ph type="title"/>
          </p:nvPr>
        </p:nvSpPr>
        <p:spPr>
          <a:xfrm>
            <a:off x="2328922" y="684400"/>
            <a:ext cx="5576678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dirty="0"/>
              <a:t>Proposed system</a:t>
            </a:r>
            <a:endParaRPr dirty="0"/>
          </a:p>
        </p:txBody>
      </p:sp>
      <p:sp>
        <p:nvSpPr>
          <p:cNvPr id="478" name="Google Shape;478;p26"/>
          <p:cNvSpPr txBox="1">
            <a:spLocks noGrp="1"/>
          </p:cNvSpPr>
          <p:nvPr>
            <p:ph type="body" idx="1"/>
          </p:nvPr>
        </p:nvSpPr>
        <p:spPr>
          <a:xfrm>
            <a:off x="455648" y="1900255"/>
            <a:ext cx="6760800" cy="2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∆"/>
            </a:pPr>
            <a:r>
              <a:rPr lang="en-US" sz="1400" b="0" i="0" u="none" strike="noStrike" cap="none" dirty="0">
                <a:latin typeface="Arial"/>
                <a:ea typeface="Arial"/>
                <a:cs typeface="Arial"/>
                <a:sym typeface="Arial"/>
              </a:rPr>
              <a:t>Automates</a:t>
            </a:r>
            <a:r>
              <a:rPr lang="en-US" sz="1400" b="0" i="0" u="none" strike="noStrike" cap="none" dirty="0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rPr>
              <a:t> the attendance taking process.</a:t>
            </a:r>
          </a:p>
          <a:p>
            <a:pPr marL="171450" marR="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∆"/>
            </a:pPr>
            <a:r>
              <a:rPr lang="en-US" dirty="0">
                <a:solidFill>
                  <a:srgbClr val="C6DAEC"/>
                </a:solidFill>
              </a:rPr>
              <a:t>Reduces time and increases efficiency.</a:t>
            </a:r>
          </a:p>
          <a:p>
            <a:pPr marL="171450" marR="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∆"/>
            </a:pPr>
            <a:r>
              <a:rPr lang="en-US" dirty="0">
                <a:solidFill>
                  <a:srgbClr val="C6DAEC"/>
                </a:solidFill>
              </a:rPr>
              <a:t>Enforces Security.</a:t>
            </a:r>
          </a:p>
          <a:p>
            <a:pPr marL="171450" marR="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∆"/>
            </a:pPr>
            <a:r>
              <a:rPr lang="en-US" dirty="0">
                <a:solidFill>
                  <a:srgbClr val="C6DAEC"/>
                </a:solidFill>
              </a:rPr>
              <a:t>Scalable, easy to manage  and easy to monitor.</a:t>
            </a:r>
            <a:endParaRPr lang="en-US" dirty="0"/>
          </a:p>
        </p:txBody>
      </p:sp>
      <p:sp>
        <p:nvSpPr>
          <p:cNvPr id="481" name="Google Shape;481;p26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41204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smtClean="0"/>
              <a:t>6</a:t>
            </a:fld>
            <a:r>
              <a:rPr lang="en" dirty="0"/>
              <a:t> | Introduction</a:t>
            </a:r>
            <a:endParaRPr dirty="0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EFD7F3ED-77AE-476E-BE43-8D82748A5605}"/>
              </a:ext>
            </a:extLst>
          </p:cNvPr>
          <p:cNvSpPr/>
          <p:nvPr/>
        </p:nvSpPr>
        <p:spPr>
          <a:xfrm>
            <a:off x="4336025" y="1329700"/>
            <a:ext cx="4699819" cy="3455825"/>
          </a:xfrm>
          <a:prstGeom prst="hexagon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8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8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3290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800" b="1"/>
              <a:t>THEORY</a:t>
            </a:r>
            <a:endParaRPr sz="4800" b="1"/>
          </a:p>
        </p:txBody>
      </p:sp>
      <p:sp>
        <p:nvSpPr>
          <p:cNvPr id="411" name="Google Shape;411;p18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2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B44E9-1E32-4E61-9B1C-A2E678BD8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86C07A7-DB26-44A8-89E1-F54334FA26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00A701-B0CA-43BF-9542-7705453DD8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0" y="4785600"/>
            <a:ext cx="1116843" cy="3579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 smtClean="0">
                <a:solidFill>
                  <a:srgbClr val="6DDCEE"/>
                </a:solidFill>
              </a:rPr>
              <a:t>8</a:t>
            </a:fld>
            <a:r>
              <a:rPr lang="en" b="1" dirty="0">
                <a:solidFill>
                  <a:srgbClr val="6DDCEE"/>
                </a:solidFill>
              </a:rPr>
              <a:t> | Theory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0AFCD-5FD5-4953-BAF8-3774EE6947DC}"/>
              </a:ext>
            </a:extLst>
          </p:cNvPr>
          <p:cNvSpPr txBox="1"/>
          <p:nvPr/>
        </p:nvSpPr>
        <p:spPr>
          <a:xfrm>
            <a:off x="2957616" y="4835723"/>
            <a:ext cx="3228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Block diagram of the proposed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2A365B-987C-4FB7-B36E-19984BA9B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7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7"/>
          <p:cNvSpPr txBox="1">
            <a:spLocks noGrp="1"/>
          </p:cNvSpPr>
          <p:nvPr>
            <p:ph type="title" idx="4294967295"/>
          </p:nvPr>
        </p:nvSpPr>
        <p:spPr>
          <a:xfrm>
            <a:off x="1407502" y="620008"/>
            <a:ext cx="3749113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 sz="3200" dirty="0"/>
              <a:t>Technology Used</a:t>
            </a:r>
          </a:p>
        </p:txBody>
      </p:sp>
      <p:sp>
        <p:nvSpPr>
          <p:cNvPr id="487" name="Google Shape;487;p27"/>
          <p:cNvSpPr txBox="1">
            <a:spLocks noGrp="1"/>
          </p:cNvSpPr>
          <p:nvPr>
            <p:ph type="body" idx="4294967295"/>
          </p:nvPr>
        </p:nvSpPr>
        <p:spPr>
          <a:xfrm>
            <a:off x="284367" y="1494216"/>
            <a:ext cx="5090493" cy="3126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" dirty="0"/>
              <a:t>RC522 RFID reader is used for reading information from the RFID tags/cards.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" dirty="0"/>
              <a:t>Arduino Uno or Nano is used as the microcontroller.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" dirty="0"/>
              <a:t>LoRa is used as the communication layer and protocol.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" dirty="0"/>
              <a:t>LCD is used to display the necessary information for visual aid.</a:t>
            </a:r>
            <a:endParaRPr dirty="0"/>
          </a:p>
        </p:txBody>
      </p:sp>
      <p:sp>
        <p:nvSpPr>
          <p:cNvPr id="489" name="Google Shape;489;p27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965643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9</a:t>
            </a:fld>
            <a:r>
              <a:rPr lang="en-US" b="1" dirty="0">
                <a:solidFill>
                  <a:srgbClr val="6DDCEE"/>
                </a:solidFill>
              </a:rPr>
              <a:t> | Theory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C1EF3D-DC57-4387-A1AC-9EA0296F2A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64801" y="494675"/>
            <a:ext cx="3603696" cy="3498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80557A-3605-40D9-B4EB-A43CDC5FA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726</Words>
  <Application>Microsoft Office PowerPoint</Application>
  <PresentationFormat>On-screen Show (16:9)</PresentationFormat>
  <Paragraphs>135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Bebas Neue</vt:lpstr>
      <vt:lpstr>Economica</vt:lpstr>
      <vt:lpstr>Nixie One</vt:lpstr>
      <vt:lpstr>Wingdings</vt:lpstr>
      <vt:lpstr>Arial</vt:lpstr>
      <vt:lpstr>Calibri</vt:lpstr>
      <vt:lpstr>Helvetica Neue</vt:lpstr>
      <vt:lpstr>Merriweather</vt:lpstr>
      <vt:lpstr>Imogen template</vt:lpstr>
      <vt:lpstr>RFID based Attendance    Monitoring System</vt:lpstr>
      <vt:lpstr>Department of Applied Electronics and Instrumentation  Engineering                </vt:lpstr>
      <vt:lpstr>PowerPoint Presentation</vt:lpstr>
      <vt:lpstr>INTRODUCTION</vt:lpstr>
      <vt:lpstr>Objective</vt:lpstr>
      <vt:lpstr>Proposed system</vt:lpstr>
      <vt:lpstr>THEORY</vt:lpstr>
      <vt:lpstr>PowerPoint Presentation</vt:lpstr>
      <vt:lpstr>Technology Used</vt:lpstr>
      <vt:lpstr>RFID</vt:lpstr>
      <vt:lpstr>LoRa</vt:lpstr>
      <vt:lpstr>WORKING</vt:lpstr>
      <vt:lpstr>Reading info from the RFID Card</vt:lpstr>
      <vt:lpstr>Communicating using LoRa</vt:lpstr>
      <vt:lpstr>Customising the LCD</vt:lpstr>
      <vt:lpstr>PowerPoint Presentation</vt:lpstr>
      <vt:lpstr>PowerPoint Presentation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RFID based Attendance    Monitoring System</dc:title>
  <dc:creator>Snehasish Malik</dc:creator>
  <cp:lastModifiedBy>Snehasish Malik</cp:lastModifiedBy>
  <cp:revision>191</cp:revision>
  <dcterms:modified xsi:type="dcterms:W3CDTF">2022-01-09T18:23:57Z</dcterms:modified>
</cp:coreProperties>
</file>